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56" r:id="rId2"/>
    <p:sldId id="257" r:id="rId3"/>
    <p:sldId id="260" r:id="rId4"/>
    <p:sldId id="271" r:id="rId5"/>
    <p:sldId id="274" r:id="rId6"/>
    <p:sldId id="273" r:id="rId7"/>
  </p:sldIdLst>
  <p:sldSz cx="12192000" cy="6858000"/>
  <p:notesSz cx="6797675" cy="9926638"/>
  <p:embeddedFontLst>
    <p:embeddedFont>
      <p:font typeface="Calibri" panose="020F0502020204030204" pitchFamily="3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g31YGgJs2JdcQwrZKXXHn9ALJH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2" d="100"/>
          <a:sy n="52" d="100"/>
        </p:scale>
        <p:origin x="1136"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9"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38" Type="http://schemas.openxmlformats.org/officeDocument/2006/relationships/presProps" Target="presProps.xml"/><Relationship Id="rId2" Type="http://schemas.openxmlformats.org/officeDocument/2006/relationships/slide" Target="slides/slide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L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45" name="Google Shape;2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37: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3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47: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4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47: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4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7600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0" name="Google Shape;390;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72"/>
        <p:cNvGrpSpPr/>
        <p:nvPr/>
      </p:nvGrpSpPr>
      <p:grpSpPr>
        <a:xfrm>
          <a:off x="0" y="0"/>
          <a:ext cx="0" cy="0"/>
          <a:chOff x="0" y="0"/>
          <a:chExt cx="0" cy="0"/>
        </a:xfrm>
      </p:grpSpPr>
      <p:sp>
        <p:nvSpPr>
          <p:cNvPr id="73" name="Google Shape;73;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5" name="Google Shape;75;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L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79"/>
        <p:cNvGrpSpPr/>
        <p:nvPr/>
      </p:nvGrpSpPr>
      <p:grpSpPr>
        <a:xfrm>
          <a:off x="0" y="0"/>
          <a:ext cx="0" cy="0"/>
          <a:chOff x="0" y="0"/>
          <a:chExt cx="0" cy="0"/>
        </a:xfrm>
      </p:grpSpPr>
      <p:sp>
        <p:nvSpPr>
          <p:cNvPr id="80" name="Google Shape;80;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4"/>
          <p:cNvSpPr>
            <a:spLocks noGrp="1"/>
          </p:cNvSpPr>
          <p:nvPr>
            <p:ph type="pic" idx="2"/>
          </p:nvPr>
        </p:nvSpPr>
        <p:spPr>
          <a:xfrm>
            <a:off x="5183188" y="987425"/>
            <a:ext cx="6172200" cy="4873625"/>
          </a:xfrm>
          <a:prstGeom prst="rect">
            <a:avLst/>
          </a:prstGeom>
          <a:noFill/>
          <a:ln>
            <a:noFill/>
          </a:ln>
        </p:spPr>
      </p:sp>
      <p:sp>
        <p:nvSpPr>
          <p:cNvPr id="82" name="Google Shape;82;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3" name="Google Shape;83;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L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86"/>
        <p:cNvGrpSpPr/>
        <p:nvPr/>
      </p:nvGrpSpPr>
      <p:grpSpPr>
        <a:xfrm>
          <a:off x="0" y="0"/>
          <a:ext cx="0" cy="0"/>
          <a:chOff x="0" y="0"/>
          <a:chExt cx="0" cy="0"/>
        </a:xfrm>
      </p:grpSpPr>
      <p:sp>
        <p:nvSpPr>
          <p:cNvPr id="87" name="Google Shape;87;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L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92"/>
        <p:cNvGrpSpPr/>
        <p:nvPr/>
      </p:nvGrpSpPr>
      <p:grpSpPr>
        <a:xfrm>
          <a:off x="0" y="0"/>
          <a:ext cx="0" cy="0"/>
          <a:chOff x="0" y="0"/>
          <a:chExt cx="0" cy="0"/>
        </a:xfrm>
      </p:grpSpPr>
      <p:sp>
        <p:nvSpPr>
          <p:cNvPr id="93" name="Google Shape;93;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LU"/>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8"/>
        <p:cNvGrpSpPr/>
        <p:nvPr/>
      </p:nvGrpSpPr>
      <p:grpSpPr>
        <a:xfrm>
          <a:off x="0" y="0"/>
          <a:ext cx="0" cy="0"/>
          <a:chOff x="0" y="0"/>
          <a:chExt cx="0" cy="0"/>
        </a:xfrm>
      </p:grpSpPr>
      <p:sp>
        <p:nvSpPr>
          <p:cNvPr id="29" name="Google Shape;29;p57"/>
          <p:cNvSpPr/>
          <p:nvPr/>
        </p:nvSpPr>
        <p:spPr>
          <a:xfrm rot="10800000" flipH="1">
            <a:off x="0" y="0"/>
            <a:ext cx="12192000" cy="1540042"/>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 name="Google Shape;30;p57"/>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lvl1pPr lvl="0" algn="l">
              <a:lnSpc>
                <a:spcPct val="90000"/>
              </a:lnSpc>
              <a:spcBef>
                <a:spcPts val="0"/>
              </a:spcBef>
              <a:spcAft>
                <a:spcPts val="0"/>
              </a:spcAft>
              <a:buClr>
                <a:schemeClr val="lt1"/>
              </a:buClr>
              <a:buSzPts val="4400"/>
              <a:buFont typeface="Arial"/>
              <a:buNone/>
              <a:defRPr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7"/>
          <p:cNvSpPr txBox="1">
            <a:spLocks noGrp="1"/>
          </p:cNvSpPr>
          <p:nvPr>
            <p:ph type="body" idx="1"/>
          </p:nvPr>
        </p:nvSpPr>
        <p:spPr>
          <a:xfrm>
            <a:off x="380999" y="2142067"/>
            <a:ext cx="11506199" cy="4034896"/>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333333"/>
              </a:buClr>
              <a:buSzPts val="2400"/>
              <a:buChar char="•"/>
              <a:defRPr sz="2400">
                <a:solidFill>
                  <a:srgbClr val="333333"/>
                </a:solidFill>
              </a:defRPr>
            </a:lvl1pPr>
            <a:lvl2pPr marL="914400" lvl="1" indent="-355600" algn="l">
              <a:lnSpc>
                <a:spcPct val="90000"/>
              </a:lnSpc>
              <a:spcBef>
                <a:spcPts val="500"/>
              </a:spcBef>
              <a:spcAft>
                <a:spcPts val="0"/>
              </a:spcAft>
              <a:buClr>
                <a:srgbClr val="333333"/>
              </a:buClr>
              <a:buSzPts val="2000"/>
              <a:buChar char="•"/>
              <a:defRPr sz="2000">
                <a:solidFill>
                  <a:srgbClr val="333333"/>
                </a:solidFill>
              </a:defRPr>
            </a:lvl2pPr>
            <a:lvl3pPr marL="1371600" lvl="2" indent="-342900" algn="l">
              <a:lnSpc>
                <a:spcPct val="90000"/>
              </a:lnSpc>
              <a:spcBef>
                <a:spcPts val="500"/>
              </a:spcBef>
              <a:spcAft>
                <a:spcPts val="0"/>
              </a:spcAft>
              <a:buClr>
                <a:srgbClr val="333333"/>
              </a:buClr>
              <a:buSzPts val="1800"/>
              <a:buChar char="•"/>
              <a:defRPr sz="1800">
                <a:solidFill>
                  <a:srgbClr val="333333"/>
                </a:solidFill>
              </a:defRPr>
            </a:lvl3pPr>
            <a:lvl4pPr marL="1828800" lvl="3" indent="-330200" algn="l">
              <a:lnSpc>
                <a:spcPct val="90000"/>
              </a:lnSpc>
              <a:spcBef>
                <a:spcPts val="500"/>
              </a:spcBef>
              <a:spcAft>
                <a:spcPts val="0"/>
              </a:spcAft>
              <a:buClr>
                <a:srgbClr val="333333"/>
              </a:buClr>
              <a:buSzPts val="1600"/>
              <a:buChar char="•"/>
              <a:defRPr sz="1600">
                <a:solidFill>
                  <a:srgbClr val="333333"/>
                </a:solidFill>
              </a:defRPr>
            </a:lvl4pPr>
            <a:lvl5pPr marL="2286000" lvl="4" indent="-330200" algn="l">
              <a:lnSpc>
                <a:spcPct val="90000"/>
              </a:lnSpc>
              <a:spcBef>
                <a:spcPts val="500"/>
              </a:spcBef>
              <a:spcAft>
                <a:spcPts val="0"/>
              </a:spcAft>
              <a:buClr>
                <a:srgbClr val="333333"/>
              </a:buClr>
              <a:buSzPts val="1600"/>
              <a:buChar char="•"/>
              <a:defRPr sz="1600">
                <a:solidFill>
                  <a:srgbClr val="33333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7"/>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LU"/>
              <a:t>‹#›</a:t>
            </a:fld>
            <a:endParaRPr/>
          </a:p>
        </p:txBody>
      </p:sp>
    </p:spTree>
    <p:extLst>
      <p:ext uri="{BB962C8B-B14F-4D97-AF65-F5344CB8AC3E}">
        <p14:creationId xmlns:p14="http://schemas.microsoft.com/office/powerpoint/2010/main" val="880781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16"/>
        <p:cNvGrpSpPr/>
        <p:nvPr/>
      </p:nvGrpSpPr>
      <p:grpSpPr>
        <a:xfrm>
          <a:off x="0" y="0"/>
          <a:ext cx="0" cy="0"/>
          <a:chOff x="0" y="0"/>
          <a:chExt cx="0" cy="0"/>
        </a:xfrm>
      </p:grpSpPr>
      <p:sp>
        <p:nvSpPr>
          <p:cNvPr id="17" name="Google Shape;1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L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 Title and Content - 1 Text Box">
  <p:cSld name="3. Title and Content - 1 Text Box">
    <p:spTree>
      <p:nvGrpSpPr>
        <p:cNvPr id="1" name="Shape 20"/>
        <p:cNvGrpSpPr/>
        <p:nvPr/>
      </p:nvGrpSpPr>
      <p:grpSpPr>
        <a:xfrm>
          <a:off x="0" y="0"/>
          <a:ext cx="0" cy="0"/>
          <a:chOff x="0" y="0"/>
          <a:chExt cx="0" cy="0"/>
        </a:xfrm>
      </p:grpSpPr>
      <p:sp>
        <p:nvSpPr>
          <p:cNvPr id="21" name="Google Shape;21;p26"/>
          <p:cNvSpPr/>
          <p:nvPr/>
        </p:nvSpPr>
        <p:spPr>
          <a:xfrm>
            <a:off x="256034" y="265177"/>
            <a:ext cx="11683049" cy="6332433"/>
          </a:xfrm>
          <a:prstGeom prst="rect">
            <a:avLst/>
          </a:prstGeom>
          <a:solidFill>
            <a:srgbClr val="F7F7F7"/>
          </a:solid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2" name="Google Shape;22;p26"/>
          <p:cNvCxnSpPr/>
          <p:nvPr/>
        </p:nvCxnSpPr>
        <p:spPr>
          <a:xfrm>
            <a:off x="604435" y="1491544"/>
            <a:ext cx="10983132" cy="0"/>
          </a:xfrm>
          <a:prstGeom prst="straightConnector1">
            <a:avLst/>
          </a:prstGeom>
          <a:noFill/>
          <a:ln w="25400" cap="flat" cmpd="sng">
            <a:solidFill>
              <a:srgbClr val="002060"/>
            </a:solidFill>
            <a:prstDash val="solid"/>
            <a:miter lim="800000"/>
            <a:headEnd type="none" w="sm" len="sm"/>
            <a:tailEnd type="none" w="sm" len="sm"/>
          </a:ln>
        </p:spPr>
      </p:cxnSp>
      <p:sp>
        <p:nvSpPr>
          <p:cNvPr id="23" name="Google Shape;23;p26"/>
          <p:cNvSpPr txBox="1">
            <a:spLocks noGrp="1"/>
          </p:cNvSpPr>
          <p:nvPr>
            <p:ph type="title"/>
          </p:nvPr>
        </p:nvSpPr>
        <p:spPr>
          <a:xfrm>
            <a:off x="514114" y="365126"/>
            <a:ext cx="11073049" cy="10913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6"/>
          <p:cNvSpPr txBox="1">
            <a:spLocks noGrp="1"/>
          </p:cNvSpPr>
          <p:nvPr>
            <p:ph type="body" idx="1"/>
          </p:nvPr>
        </p:nvSpPr>
        <p:spPr>
          <a:xfrm>
            <a:off x="508001" y="1619830"/>
            <a:ext cx="11079163" cy="169631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6"/>
          <p:cNvSpPr txBox="1">
            <a:spLocks noGrp="1"/>
          </p:cNvSpPr>
          <p:nvPr>
            <p:ph type="sldNum" idx="12"/>
          </p:nvPr>
        </p:nvSpPr>
        <p:spPr>
          <a:xfrm>
            <a:off x="9181195" y="6632714"/>
            <a:ext cx="2743200" cy="187565"/>
          </a:xfrm>
          <a:prstGeom prst="rect">
            <a:avLst/>
          </a:prstGeom>
          <a:noFill/>
          <a:ln>
            <a:noFill/>
          </a:ln>
        </p:spPr>
        <p:txBody>
          <a:bodyPr spcFirstLastPara="1" wrap="square" lIns="91425" tIns="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ADAFBB"/>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ADAFBB"/>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ADAFBB"/>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ADAFBB"/>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ADAFBB"/>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ADAFBB"/>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ADAFBB"/>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ADAFBB"/>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ADAFB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LU"/>
              <a:t>‹#›</a:t>
            </a:fld>
            <a:endParaRPr/>
          </a:p>
        </p:txBody>
      </p:sp>
      <p:sp>
        <p:nvSpPr>
          <p:cNvPr id="26" name="Google Shape;26;p26"/>
          <p:cNvSpPr/>
          <p:nvPr/>
        </p:nvSpPr>
        <p:spPr>
          <a:xfrm>
            <a:off x="256034" y="265177"/>
            <a:ext cx="11683049" cy="6332433"/>
          </a:xfrm>
          <a:prstGeom prst="rect">
            <a:avLst/>
          </a:prstGeom>
          <a:solidFill>
            <a:srgbClr val="F7F7F7"/>
          </a:solid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7" name="Google Shape;27;p26"/>
          <p:cNvCxnSpPr/>
          <p:nvPr/>
        </p:nvCxnSpPr>
        <p:spPr>
          <a:xfrm>
            <a:off x="604435" y="1491544"/>
            <a:ext cx="10983132" cy="0"/>
          </a:xfrm>
          <a:prstGeom prst="straightConnector1">
            <a:avLst/>
          </a:prstGeom>
          <a:noFill/>
          <a:ln w="25400" cap="flat" cmpd="sng">
            <a:solidFill>
              <a:schemeClr val="accent1"/>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33"/>
        <p:cNvGrpSpPr/>
        <p:nvPr/>
      </p:nvGrpSpPr>
      <p:grpSpPr>
        <a:xfrm>
          <a:off x="0" y="0"/>
          <a:ext cx="0" cy="0"/>
          <a:chOff x="0" y="0"/>
          <a:chExt cx="0" cy="0"/>
        </a:xfrm>
      </p:grpSpPr>
      <p:sp>
        <p:nvSpPr>
          <p:cNvPr id="34" name="Google Shape;34;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6" name="Google Shape;3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L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39"/>
        <p:cNvGrpSpPr/>
        <p:nvPr/>
      </p:nvGrpSpPr>
      <p:grpSpPr>
        <a:xfrm>
          <a:off x="0" y="0"/>
          <a:ext cx="0" cy="0"/>
          <a:chOff x="0" y="0"/>
          <a:chExt cx="0" cy="0"/>
        </a:xfrm>
      </p:grpSpPr>
      <p:sp>
        <p:nvSpPr>
          <p:cNvPr id="40" name="Google Shape;4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L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45"/>
        <p:cNvGrpSpPr/>
        <p:nvPr/>
      </p:nvGrpSpPr>
      <p:grpSpPr>
        <a:xfrm>
          <a:off x="0" y="0"/>
          <a:ext cx="0" cy="0"/>
          <a:chOff x="0" y="0"/>
          <a:chExt cx="0" cy="0"/>
        </a:xfrm>
      </p:grpSpPr>
      <p:sp>
        <p:nvSpPr>
          <p:cNvPr id="46" name="Google Shape;46;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8" name="Google Shape;4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L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51"/>
        <p:cNvGrpSpPr/>
        <p:nvPr/>
      </p:nvGrpSpPr>
      <p:grpSpPr>
        <a:xfrm>
          <a:off x="0" y="0"/>
          <a:ext cx="0" cy="0"/>
          <a:chOff x="0" y="0"/>
          <a:chExt cx="0" cy="0"/>
        </a:xfrm>
      </p:grpSpPr>
      <p:sp>
        <p:nvSpPr>
          <p:cNvPr id="52" name="Google Shape;52;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L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58"/>
        <p:cNvGrpSpPr/>
        <p:nvPr/>
      </p:nvGrpSpPr>
      <p:grpSpPr>
        <a:xfrm>
          <a:off x="0" y="0"/>
          <a:ext cx="0" cy="0"/>
          <a:chOff x="0" y="0"/>
          <a:chExt cx="0" cy="0"/>
        </a:xfrm>
      </p:grpSpPr>
      <p:sp>
        <p:nvSpPr>
          <p:cNvPr id="59" name="Google Shape;59;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L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67"/>
        <p:cNvGrpSpPr/>
        <p:nvPr/>
      </p:nvGrpSpPr>
      <p:grpSpPr>
        <a:xfrm>
          <a:off x="0" y="0"/>
          <a:ext cx="0" cy="0"/>
          <a:chOff x="0" y="0"/>
          <a:chExt cx="0" cy="0"/>
        </a:xfrm>
      </p:grpSpPr>
      <p:sp>
        <p:nvSpPr>
          <p:cNvPr id="68" name="Google Shape;68;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L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L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
          <p:cNvSpPr/>
          <p:nvPr/>
        </p:nvSpPr>
        <p:spPr>
          <a:xfrm>
            <a:off x="0" y="1"/>
            <a:ext cx="12192000" cy="6858000"/>
          </a:xfrm>
          <a:prstGeom prst="rect">
            <a:avLst/>
          </a:prstGeom>
          <a:solidFill>
            <a:srgbClr val="005DA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r>
              <a:rPr lang="de-LU" sz="1800" b="0" i="0" u="none" strike="noStrike" cap="none">
                <a:solidFill>
                  <a:schemeClr val="lt1"/>
                </a:solidFill>
                <a:latin typeface="Arial"/>
                <a:ea typeface="Arial"/>
                <a:cs typeface="Arial"/>
                <a:sym typeface="Arial"/>
              </a:rPr>
              <a:t>S</a:t>
            </a:r>
            <a:endParaRPr sz="1800" b="0" i="0" u="none" strike="noStrike" cap="none">
              <a:solidFill>
                <a:schemeClr val="lt1"/>
              </a:solidFill>
              <a:latin typeface="Arial"/>
              <a:ea typeface="Arial"/>
              <a:cs typeface="Arial"/>
              <a:sym typeface="Arial"/>
            </a:endParaRPr>
          </a:p>
        </p:txBody>
      </p:sp>
      <p:sp>
        <p:nvSpPr>
          <p:cNvPr id="248" name="Google Shape;248;p1"/>
          <p:cNvSpPr/>
          <p:nvPr/>
        </p:nvSpPr>
        <p:spPr>
          <a:xfrm>
            <a:off x="0" y="3339029"/>
            <a:ext cx="12192000" cy="2176117"/>
          </a:xfrm>
          <a:prstGeom prst="rect">
            <a:avLst/>
          </a:prstGeom>
          <a:solidFill>
            <a:srgbClr val="02B3E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highlight>
                <a:srgbClr val="01B4E7"/>
              </a:highlight>
              <a:latin typeface="Arial"/>
              <a:ea typeface="Arial"/>
              <a:cs typeface="Arial"/>
              <a:sym typeface="Arial"/>
            </a:endParaRPr>
          </a:p>
        </p:txBody>
      </p:sp>
      <p:pic>
        <p:nvPicPr>
          <p:cNvPr id="249" name="Google Shape;249;p1"/>
          <p:cNvPicPr preferRelativeResize="0"/>
          <p:nvPr/>
        </p:nvPicPr>
        <p:blipFill rotWithShape="1">
          <a:blip r:embed="rId3">
            <a:alphaModFix/>
          </a:blip>
          <a:srcRect/>
          <a:stretch/>
        </p:blipFill>
        <p:spPr>
          <a:xfrm>
            <a:off x="485503" y="359524"/>
            <a:ext cx="2609627" cy="2619982"/>
          </a:xfrm>
          <a:prstGeom prst="rect">
            <a:avLst/>
          </a:prstGeom>
          <a:noFill/>
          <a:ln>
            <a:noFill/>
          </a:ln>
        </p:spPr>
      </p:pic>
      <p:pic>
        <p:nvPicPr>
          <p:cNvPr id="250" name="Google Shape;250;p1"/>
          <p:cNvPicPr preferRelativeResize="0"/>
          <p:nvPr/>
        </p:nvPicPr>
        <p:blipFill rotWithShape="1">
          <a:blip r:embed="rId4">
            <a:alphaModFix/>
          </a:blip>
          <a:srcRect/>
          <a:stretch/>
        </p:blipFill>
        <p:spPr>
          <a:xfrm>
            <a:off x="10024913" y="5860867"/>
            <a:ext cx="1883771" cy="716364"/>
          </a:xfrm>
          <a:prstGeom prst="rect">
            <a:avLst/>
          </a:prstGeom>
          <a:noFill/>
          <a:ln>
            <a:noFill/>
          </a:ln>
        </p:spPr>
      </p:pic>
      <p:sp>
        <p:nvSpPr>
          <p:cNvPr id="251" name="Google Shape;251;p1"/>
          <p:cNvSpPr txBox="1"/>
          <p:nvPr/>
        </p:nvSpPr>
        <p:spPr>
          <a:xfrm>
            <a:off x="101823" y="6960359"/>
            <a:ext cx="5329985" cy="987620"/>
          </a:xfrm>
          <a:prstGeom prst="rect">
            <a:avLst/>
          </a:prstGeom>
          <a:noFill/>
          <a:ln>
            <a:noFill/>
          </a:ln>
        </p:spPr>
        <p:txBody>
          <a:bodyPr spcFirstLastPara="1" wrap="square" lIns="91425" tIns="0" rIns="91425" bIns="0" anchor="t" anchorCtr="0">
            <a:noAutofit/>
          </a:bodyPr>
          <a:lstStyle/>
          <a:p>
            <a:pPr marL="0" marR="0" lvl="0" indent="0" algn="l" rtl="0">
              <a:lnSpc>
                <a:spcPct val="100000"/>
              </a:lnSpc>
              <a:spcBef>
                <a:spcPts val="0"/>
              </a:spcBef>
              <a:spcAft>
                <a:spcPts val="0"/>
              </a:spcAft>
              <a:buClr>
                <a:srgbClr val="DA1A5A"/>
              </a:buClr>
              <a:buSzPts val="3600"/>
              <a:buFont typeface="Arial"/>
              <a:buNone/>
            </a:pPr>
            <a:r>
              <a:rPr lang="de-LU" sz="3600" b="1" i="0" u="none" strike="noStrike" cap="none">
                <a:solidFill>
                  <a:srgbClr val="DA1A5A"/>
                </a:solidFill>
                <a:latin typeface="Arial"/>
                <a:ea typeface="Arial"/>
                <a:cs typeface="Arial"/>
                <a:sym typeface="Arial"/>
              </a:rPr>
              <a:t>Title Page Option</a:t>
            </a:r>
            <a:endParaRPr sz="3600" b="1" i="0" u="none" strike="noStrike" cap="none">
              <a:solidFill>
                <a:srgbClr val="DA1A5A"/>
              </a:solidFill>
              <a:latin typeface="Arial"/>
              <a:ea typeface="Arial"/>
              <a:cs typeface="Arial"/>
              <a:sym typeface="Arial"/>
            </a:endParaRPr>
          </a:p>
        </p:txBody>
      </p:sp>
      <p:sp>
        <p:nvSpPr>
          <p:cNvPr id="252" name="Google Shape;252;p1"/>
          <p:cNvSpPr txBox="1"/>
          <p:nvPr/>
        </p:nvSpPr>
        <p:spPr>
          <a:xfrm>
            <a:off x="0" y="3807029"/>
            <a:ext cx="12192000" cy="82193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4800"/>
              <a:buFont typeface="Arial"/>
              <a:buNone/>
            </a:pPr>
            <a:r>
              <a:rPr lang="de-LU" sz="4800" b="1" i="0" u="none" strike="noStrike" cap="none" dirty="0" err="1">
                <a:solidFill>
                  <a:schemeClr val="lt1"/>
                </a:solidFill>
                <a:latin typeface="Arial"/>
                <a:ea typeface="Arial"/>
                <a:cs typeface="Arial"/>
                <a:sym typeface="Arial"/>
              </a:rPr>
              <a:t>Statutory</a:t>
            </a:r>
            <a:r>
              <a:rPr lang="de-LU" sz="4800" b="1" i="0" u="none" strike="noStrike" cap="none" dirty="0">
                <a:solidFill>
                  <a:schemeClr val="lt1"/>
                </a:solidFill>
                <a:latin typeface="Arial"/>
                <a:ea typeface="Arial"/>
                <a:cs typeface="Arial"/>
                <a:sym typeface="Arial"/>
              </a:rPr>
              <a:t> Meeting</a:t>
            </a:r>
            <a:endParaRPr sz="1800" b="0" i="0" u="none" strike="noStrike" cap="none" dirty="0">
              <a:solidFill>
                <a:schemeClr val="dk1"/>
              </a:solidFill>
              <a:latin typeface="Calibri"/>
              <a:ea typeface="Calibri"/>
              <a:cs typeface="Calibri"/>
              <a:sym typeface="Calibri"/>
            </a:endParaRPr>
          </a:p>
        </p:txBody>
      </p:sp>
      <p:sp>
        <p:nvSpPr>
          <p:cNvPr id="253" name="Google Shape;253;p1"/>
          <p:cNvSpPr txBox="1"/>
          <p:nvPr/>
        </p:nvSpPr>
        <p:spPr>
          <a:xfrm>
            <a:off x="0" y="4588900"/>
            <a:ext cx="12192000" cy="46566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5DAA"/>
              </a:buClr>
              <a:buSzPts val="3200"/>
              <a:buFont typeface="Arial"/>
              <a:buNone/>
            </a:pPr>
            <a:r>
              <a:rPr lang="de-LU" sz="3200" b="1" i="0" u="none" strike="noStrike" cap="none">
                <a:solidFill>
                  <a:srgbClr val="005DAA"/>
                </a:solidFill>
                <a:latin typeface="Arial"/>
                <a:ea typeface="Arial"/>
                <a:cs typeface="Arial"/>
                <a:sym typeface="Arial"/>
              </a:rPr>
              <a:t>Rotary Club Luxembourg-Hearts</a:t>
            </a:r>
            <a:endParaRPr sz="1800" b="0" i="0" u="none" strike="noStrike" cap="none">
              <a:solidFill>
                <a:schemeClr val="dk1"/>
              </a:solidFill>
              <a:latin typeface="Calibri"/>
              <a:ea typeface="Calibri"/>
              <a:cs typeface="Calibri"/>
              <a:sym typeface="Calibri"/>
            </a:endParaRPr>
          </a:p>
        </p:txBody>
      </p:sp>
      <p:sp>
        <p:nvSpPr>
          <p:cNvPr id="254" name="Google Shape;254;p1"/>
          <p:cNvSpPr txBox="1"/>
          <p:nvPr/>
        </p:nvSpPr>
        <p:spPr>
          <a:xfrm>
            <a:off x="4012093" y="5287391"/>
            <a:ext cx="81087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de-LU" sz="3600" b="0" i="0" u="none" strike="noStrike" cap="none" dirty="0">
                <a:solidFill>
                  <a:schemeClr val="lt1"/>
                </a:solidFill>
                <a:latin typeface="Calibri"/>
                <a:ea typeface="Calibri"/>
                <a:cs typeface="Calibri"/>
                <a:sym typeface="Calibri"/>
              </a:rPr>
              <a:t> </a:t>
            </a:r>
            <a:r>
              <a:rPr lang="pl-PL" sz="3600" b="0" i="0" u="none" strike="noStrike" cap="none" dirty="0">
                <a:solidFill>
                  <a:schemeClr val="lt1"/>
                </a:solidFill>
                <a:latin typeface="Calibri"/>
                <a:ea typeface="Calibri"/>
                <a:cs typeface="Calibri"/>
                <a:sym typeface="Calibri"/>
              </a:rPr>
              <a:t>12 July 2023</a:t>
            </a:r>
            <a:endParaRPr sz="36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5" descr="Rotary Logo_Luxembourg_Hearts_2160_imaginons.jpg"/>
          <p:cNvPicPr preferRelativeResize="0"/>
          <p:nvPr/>
        </p:nvPicPr>
        <p:blipFill rotWithShape="1">
          <a:blip r:embed="rId3">
            <a:alphaModFix/>
          </a:blip>
          <a:srcRect/>
          <a:stretch/>
        </p:blipFill>
        <p:spPr>
          <a:xfrm>
            <a:off x="3866627" y="451263"/>
            <a:ext cx="5532934" cy="1226106"/>
          </a:xfrm>
          <a:prstGeom prst="rect">
            <a:avLst/>
          </a:prstGeom>
          <a:noFill/>
          <a:ln>
            <a:noFill/>
          </a:ln>
        </p:spPr>
      </p:pic>
      <p:sp>
        <p:nvSpPr>
          <p:cNvPr id="260" name="Google Shape;260;p5"/>
          <p:cNvSpPr txBox="1"/>
          <p:nvPr/>
        </p:nvSpPr>
        <p:spPr>
          <a:xfrm>
            <a:off x="1910691" y="2228671"/>
            <a:ext cx="1763496"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de-LU" sz="3600" b="1" i="0" u="none" strike="noStrike" cap="none">
                <a:solidFill>
                  <a:srgbClr val="002060"/>
                </a:solidFill>
                <a:latin typeface="Calibri"/>
                <a:ea typeface="Calibri"/>
                <a:cs typeface="Calibri"/>
                <a:sym typeface="Calibri"/>
              </a:rPr>
              <a:t>Agenda: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endParaRPr sz="3600" b="1" i="0" u="none" strike="noStrike" cap="none">
              <a:solidFill>
                <a:srgbClr val="0070C0"/>
              </a:solidFill>
              <a:latin typeface="Calibri"/>
              <a:ea typeface="Calibri"/>
              <a:cs typeface="Calibri"/>
              <a:sym typeface="Calibri"/>
            </a:endParaRPr>
          </a:p>
        </p:txBody>
      </p:sp>
      <p:sp>
        <p:nvSpPr>
          <p:cNvPr id="261" name="Google Shape;261;p5"/>
          <p:cNvSpPr txBox="1"/>
          <p:nvPr/>
        </p:nvSpPr>
        <p:spPr>
          <a:xfrm>
            <a:off x="1910707" y="2671196"/>
            <a:ext cx="10167900" cy="252372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LU" sz="3600" b="0" i="0" u="none" strike="noStrike" cap="none" dirty="0">
                <a:solidFill>
                  <a:srgbClr val="1E4E79"/>
                </a:solidFill>
                <a:latin typeface="Calibri"/>
                <a:ea typeface="Calibri"/>
                <a:cs typeface="Calibri"/>
                <a:sym typeface="Calibri"/>
              </a:rPr>
              <a:t>      </a:t>
            </a:r>
            <a:endParaRPr dirty="0"/>
          </a:p>
          <a:p>
            <a:pPr marL="742950" marR="0" lvl="0" indent="-742950" algn="l" rtl="0">
              <a:lnSpc>
                <a:spcPct val="100000"/>
              </a:lnSpc>
              <a:spcBef>
                <a:spcPts val="0"/>
              </a:spcBef>
              <a:spcAft>
                <a:spcPts val="0"/>
              </a:spcAft>
              <a:buClr>
                <a:schemeClr val="accent2"/>
              </a:buClr>
              <a:buSzPts val="3600"/>
              <a:buFont typeface="Calibri"/>
              <a:buAutoNum type="arabicPeriod"/>
            </a:pPr>
            <a:r>
              <a:rPr lang="de-LU" sz="3600" dirty="0">
                <a:solidFill>
                  <a:srgbClr val="1E4E79"/>
                </a:solidFill>
                <a:latin typeface="Calibri"/>
                <a:ea typeface="Calibri"/>
                <a:cs typeface="Calibri"/>
                <a:sym typeface="Calibri"/>
              </a:rPr>
              <a:t>Welcome and </a:t>
            </a:r>
            <a:r>
              <a:rPr lang="de-LU" sz="3600" dirty="0" err="1">
                <a:solidFill>
                  <a:srgbClr val="1E4E79"/>
                </a:solidFill>
                <a:latin typeface="Calibri"/>
                <a:ea typeface="Calibri"/>
                <a:cs typeface="Calibri"/>
                <a:sym typeface="Calibri"/>
              </a:rPr>
              <a:t>Introduction</a:t>
            </a:r>
            <a:endParaRPr sz="3600" dirty="0">
              <a:solidFill>
                <a:srgbClr val="1E4E79"/>
              </a:solidFill>
              <a:latin typeface="Calibri"/>
              <a:ea typeface="Calibri"/>
              <a:cs typeface="Calibri"/>
              <a:sym typeface="Calibri"/>
            </a:endParaRPr>
          </a:p>
          <a:p>
            <a:pPr marL="742950" marR="0" lvl="0" indent="-742950" algn="l" rtl="0">
              <a:lnSpc>
                <a:spcPct val="100000"/>
              </a:lnSpc>
              <a:spcBef>
                <a:spcPts val="0"/>
              </a:spcBef>
              <a:spcAft>
                <a:spcPts val="0"/>
              </a:spcAft>
              <a:buClr>
                <a:schemeClr val="accent2"/>
              </a:buClr>
              <a:buSzPts val="3600"/>
              <a:buFont typeface="Calibri"/>
              <a:buAutoNum type="arabicPeriod"/>
            </a:pPr>
            <a:r>
              <a:rPr lang="de-LU" sz="3600" b="0" i="0" u="none" strike="noStrike" cap="none" dirty="0">
                <a:solidFill>
                  <a:srgbClr val="1E4E79"/>
                </a:solidFill>
                <a:latin typeface="Calibri"/>
                <a:ea typeface="Calibri"/>
                <a:cs typeface="Calibri"/>
                <a:sym typeface="Calibri"/>
              </a:rPr>
              <a:t>Rotary Club Luxembourg Hearts Initiatives</a:t>
            </a:r>
            <a:endParaRPr sz="3600" dirty="0">
              <a:solidFill>
                <a:srgbClr val="1E4E79"/>
              </a:solidFill>
              <a:latin typeface="Calibri"/>
              <a:ea typeface="Calibri"/>
              <a:cs typeface="Calibri"/>
              <a:sym typeface="Calibri"/>
            </a:endParaRPr>
          </a:p>
          <a:p>
            <a:pPr marL="742950" marR="0" lvl="0" indent="-742950" algn="l" rtl="0">
              <a:lnSpc>
                <a:spcPct val="100000"/>
              </a:lnSpc>
              <a:spcBef>
                <a:spcPts val="0"/>
              </a:spcBef>
              <a:spcAft>
                <a:spcPts val="0"/>
              </a:spcAft>
              <a:buClr>
                <a:schemeClr val="accent2"/>
              </a:buClr>
              <a:buSzPts val="3600"/>
              <a:buFont typeface="Calibri"/>
              <a:buAutoNum type="arabicPeriod"/>
            </a:pPr>
            <a:r>
              <a:rPr lang="de-LU" sz="3600" dirty="0" err="1">
                <a:solidFill>
                  <a:srgbClr val="1E4E79"/>
                </a:solidFill>
                <a:latin typeface="Calibri"/>
                <a:ea typeface="Calibri"/>
                <a:cs typeface="Calibri"/>
                <a:sym typeface="Calibri"/>
              </a:rPr>
              <a:t>Calendar</a:t>
            </a:r>
            <a:r>
              <a:rPr lang="de-LU" sz="3600" dirty="0">
                <a:solidFill>
                  <a:srgbClr val="1E4E79"/>
                </a:solidFill>
                <a:latin typeface="Calibri"/>
                <a:ea typeface="Calibri"/>
                <a:cs typeface="Calibri"/>
                <a:sym typeface="Calibri"/>
              </a:rPr>
              <a:t> </a:t>
            </a:r>
            <a:r>
              <a:rPr lang="de-LU" sz="3600" dirty="0" err="1">
                <a:solidFill>
                  <a:srgbClr val="1E4E79"/>
                </a:solidFill>
                <a:latin typeface="Calibri"/>
                <a:ea typeface="Calibri"/>
                <a:cs typeface="Calibri"/>
                <a:sym typeface="Calibri"/>
              </a:rPr>
              <a:t>next</a:t>
            </a:r>
            <a:r>
              <a:rPr lang="de-LU" sz="3600" dirty="0">
                <a:solidFill>
                  <a:srgbClr val="1E4E79"/>
                </a:solidFill>
                <a:latin typeface="Calibri"/>
                <a:ea typeface="Calibri"/>
                <a:cs typeface="Calibri"/>
                <a:sym typeface="Calibri"/>
              </a:rPr>
              <a:t> </a:t>
            </a:r>
            <a:r>
              <a:rPr lang="de-LU" sz="3600" dirty="0" err="1">
                <a:solidFill>
                  <a:srgbClr val="1E4E79"/>
                </a:solidFill>
                <a:latin typeface="Calibri"/>
                <a:ea typeface="Calibri"/>
                <a:cs typeface="Calibri"/>
                <a:sym typeface="Calibri"/>
              </a:rPr>
              <a:t>events</a:t>
            </a:r>
            <a:endParaRPr sz="3600" dirty="0">
              <a:solidFill>
                <a:srgbClr val="1E4E79"/>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6" name="Google Shape;286;p37"/>
          <p:cNvSpPr txBox="1">
            <a:spLocks noGrp="1"/>
          </p:cNvSpPr>
          <p:nvPr>
            <p:ph type="body" idx="1"/>
          </p:nvPr>
        </p:nvSpPr>
        <p:spPr>
          <a:xfrm>
            <a:off x="2570066" y="2692851"/>
            <a:ext cx="11079163" cy="1696314"/>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de-LU">
                <a:solidFill>
                  <a:srgbClr val="C00000"/>
                </a:solidFill>
              </a:rPr>
              <a:t>Next Club Events</a:t>
            </a:r>
            <a:endParaRPr>
              <a:solidFill>
                <a:srgbClr val="C00000"/>
              </a:solidFill>
            </a:endParaRPr>
          </a:p>
        </p:txBody>
      </p:sp>
      <p:pic>
        <p:nvPicPr>
          <p:cNvPr id="287" name="Google Shape;287;p37"/>
          <p:cNvPicPr preferRelativeResize="0"/>
          <p:nvPr/>
        </p:nvPicPr>
        <p:blipFill rotWithShape="1">
          <a:blip r:embed="rId3">
            <a:alphaModFix/>
          </a:blip>
          <a:srcRect/>
          <a:stretch/>
        </p:blipFill>
        <p:spPr>
          <a:xfrm>
            <a:off x="3561442" y="231042"/>
            <a:ext cx="5535648" cy="1225402"/>
          </a:xfrm>
          <a:prstGeom prst="rect">
            <a:avLst/>
          </a:prstGeom>
          <a:noFill/>
          <a:ln>
            <a:noFill/>
          </a:ln>
        </p:spPr>
      </p:pic>
      <p:pic>
        <p:nvPicPr>
          <p:cNvPr id="3" name="Picture 2">
            <a:extLst>
              <a:ext uri="{FF2B5EF4-FFF2-40B4-BE49-F238E27FC236}">
                <a16:creationId xmlns:a16="http://schemas.microsoft.com/office/drawing/2014/main" id="{5E2E2717-982B-5238-2715-8E1D8945A9F3}"/>
              </a:ext>
            </a:extLst>
          </p:cNvPr>
          <p:cNvPicPr>
            <a:picLocks noChangeAspect="1"/>
          </p:cNvPicPr>
          <p:nvPr/>
        </p:nvPicPr>
        <p:blipFill>
          <a:blip r:embed="rId4"/>
          <a:stretch>
            <a:fillRect/>
          </a:stretch>
        </p:blipFill>
        <p:spPr>
          <a:xfrm>
            <a:off x="172422" y="144379"/>
            <a:ext cx="11912252" cy="660533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7"/>
          <p:cNvSpPr txBox="1">
            <a:spLocks noGrp="1"/>
          </p:cNvSpPr>
          <p:nvPr>
            <p:ph type="title"/>
          </p:nvPr>
        </p:nvSpPr>
        <p:spPr>
          <a:xfrm>
            <a:off x="514114" y="365126"/>
            <a:ext cx="11073049" cy="109131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Font typeface="Calibri"/>
              <a:buNone/>
            </a:pPr>
            <a:r>
              <a:rPr lang="pl-PL" dirty="0">
                <a:solidFill>
                  <a:srgbClr val="FF0000"/>
                </a:solidFill>
              </a:rPr>
              <a:t>RCL Hearts Initiatives 2023 / 2024</a:t>
            </a:r>
            <a:endParaRPr dirty="0">
              <a:solidFill>
                <a:srgbClr val="FF0000"/>
              </a:solidFill>
            </a:endParaRPr>
          </a:p>
        </p:txBody>
      </p:sp>
      <p:pic>
        <p:nvPicPr>
          <p:cNvPr id="380" name="Google Shape;380;p47"/>
          <p:cNvPicPr preferRelativeResize="0"/>
          <p:nvPr/>
        </p:nvPicPr>
        <p:blipFill rotWithShape="1">
          <a:blip r:embed="rId3">
            <a:alphaModFix/>
          </a:blip>
          <a:srcRect/>
          <a:stretch/>
        </p:blipFill>
        <p:spPr>
          <a:xfrm>
            <a:off x="6051515" y="298084"/>
            <a:ext cx="5535648" cy="1158360"/>
          </a:xfrm>
          <a:prstGeom prst="rect">
            <a:avLst/>
          </a:prstGeom>
          <a:noFill/>
          <a:ln>
            <a:noFill/>
          </a:ln>
        </p:spPr>
      </p:pic>
      <p:graphicFrame>
        <p:nvGraphicFramePr>
          <p:cNvPr id="6" name="Table 5">
            <a:extLst>
              <a:ext uri="{FF2B5EF4-FFF2-40B4-BE49-F238E27FC236}">
                <a16:creationId xmlns:a16="http://schemas.microsoft.com/office/drawing/2014/main" id="{FF46E932-AA7D-4EA3-6C96-C852919B35CE}"/>
              </a:ext>
            </a:extLst>
          </p:cNvPr>
          <p:cNvGraphicFramePr>
            <a:graphicFrameLocks noGrp="1"/>
          </p:cNvGraphicFramePr>
          <p:nvPr>
            <p:extLst>
              <p:ext uri="{D42A27DB-BD31-4B8C-83A1-F6EECF244321}">
                <p14:modId xmlns:p14="http://schemas.microsoft.com/office/powerpoint/2010/main" val="2629875699"/>
              </p:ext>
            </p:extLst>
          </p:nvPr>
        </p:nvGraphicFramePr>
        <p:xfrm>
          <a:off x="560351" y="1611948"/>
          <a:ext cx="11026811" cy="4594543"/>
        </p:xfrm>
        <a:graphic>
          <a:graphicData uri="http://schemas.openxmlformats.org/drawingml/2006/table">
            <a:tbl>
              <a:tblPr>
                <a:tableStyleId>{5C22544A-7EE6-4342-B048-85BDC9FD1C3A}</a:tableStyleId>
              </a:tblPr>
              <a:tblGrid>
                <a:gridCol w="1585019">
                  <a:extLst>
                    <a:ext uri="{9D8B030D-6E8A-4147-A177-3AD203B41FA5}">
                      <a16:colId xmlns:a16="http://schemas.microsoft.com/office/drawing/2014/main" val="661361246"/>
                    </a:ext>
                  </a:extLst>
                </a:gridCol>
                <a:gridCol w="2104249">
                  <a:extLst>
                    <a:ext uri="{9D8B030D-6E8A-4147-A177-3AD203B41FA5}">
                      <a16:colId xmlns:a16="http://schemas.microsoft.com/office/drawing/2014/main" val="2084482158"/>
                    </a:ext>
                  </a:extLst>
                </a:gridCol>
                <a:gridCol w="2254552">
                  <a:extLst>
                    <a:ext uri="{9D8B030D-6E8A-4147-A177-3AD203B41FA5}">
                      <a16:colId xmlns:a16="http://schemas.microsoft.com/office/drawing/2014/main" val="2586171077"/>
                    </a:ext>
                  </a:extLst>
                </a:gridCol>
                <a:gridCol w="5082991">
                  <a:extLst>
                    <a:ext uri="{9D8B030D-6E8A-4147-A177-3AD203B41FA5}">
                      <a16:colId xmlns:a16="http://schemas.microsoft.com/office/drawing/2014/main" val="1530086115"/>
                    </a:ext>
                  </a:extLst>
                </a:gridCol>
              </a:tblGrid>
              <a:tr h="418895">
                <a:tc>
                  <a:txBody>
                    <a:bodyPr/>
                    <a:lstStyle/>
                    <a:p>
                      <a:pPr algn="ctr" fontAlgn="ctr"/>
                      <a:r>
                        <a:rPr lang="pl-PL" sz="1600" u="none" strike="noStrike" dirty="0" err="1">
                          <a:effectLst/>
                        </a:rPr>
                        <a:t>Date</a:t>
                      </a:r>
                      <a:endParaRPr lang="pl-PL" sz="1600" b="1" i="0" u="none" strike="noStrike" dirty="0">
                        <a:solidFill>
                          <a:srgbClr val="000000"/>
                        </a:solidFill>
                        <a:effectLst/>
                        <a:latin typeface="Arial" panose="020B0604020202020204" pitchFamily="34" charset="0"/>
                      </a:endParaRPr>
                    </a:p>
                  </a:txBody>
                  <a:tcPr marL="6350" marR="6350" marT="6350" marB="0" anchor="ctr"/>
                </a:tc>
                <a:tc>
                  <a:txBody>
                    <a:bodyPr/>
                    <a:lstStyle/>
                    <a:p>
                      <a:pPr algn="l" fontAlgn="t"/>
                      <a:r>
                        <a:rPr lang="pl-PL" sz="1600" u="none" strike="noStrike">
                          <a:effectLst/>
                        </a:rPr>
                        <a:t>Project name</a:t>
                      </a:r>
                      <a:endParaRPr lang="pl-PL" sz="1600" b="1" i="0" u="none" strike="noStrike">
                        <a:solidFill>
                          <a:srgbClr val="000000"/>
                        </a:solidFill>
                        <a:effectLst/>
                        <a:latin typeface="Arial" panose="020B0604020202020204" pitchFamily="34" charset="0"/>
                      </a:endParaRPr>
                    </a:p>
                  </a:txBody>
                  <a:tcPr marL="6350" marR="6350" marT="6350" marB="0"/>
                </a:tc>
                <a:tc>
                  <a:txBody>
                    <a:bodyPr/>
                    <a:lstStyle/>
                    <a:p>
                      <a:pPr algn="l" fontAlgn="t"/>
                      <a:r>
                        <a:rPr lang="pl-PL" sz="1600" u="none" strike="noStrike">
                          <a:effectLst/>
                        </a:rPr>
                        <a:t>Goal</a:t>
                      </a:r>
                      <a:endParaRPr lang="pl-PL" sz="1600" b="1" i="0" u="none" strike="noStrike">
                        <a:solidFill>
                          <a:srgbClr val="000000"/>
                        </a:solidFill>
                        <a:effectLst/>
                        <a:latin typeface="Arial" panose="020B0604020202020204" pitchFamily="34" charset="0"/>
                      </a:endParaRPr>
                    </a:p>
                  </a:txBody>
                  <a:tcPr marL="6350" marR="6350" marT="6350" marB="0"/>
                </a:tc>
                <a:tc>
                  <a:txBody>
                    <a:bodyPr/>
                    <a:lstStyle/>
                    <a:p>
                      <a:pPr algn="l" fontAlgn="t"/>
                      <a:r>
                        <a:rPr lang="pl-PL" sz="1600" u="none" strike="noStrike">
                          <a:effectLst/>
                        </a:rPr>
                        <a:t>Short description</a:t>
                      </a:r>
                      <a:endParaRPr lang="pl-PL" sz="1600" b="1"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231469690"/>
                  </a:ext>
                </a:extLst>
              </a:tr>
              <a:tr h="1582491">
                <a:tc>
                  <a:txBody>
                    <a:bodyPr/>
                    <a:lstStyle/>
                    <a:p>
                      <a:pPr algn="ctr" fontAlgn="ctr"/>
                      <a:r>
                        <a:rPr lang="pl-PL" sz="1600" u="none" strike="noStrike" dirty="0">
                          <a:effectLst/>
                        </a:rPr>
                        <a:t>6 </a:t>
                      </a:r>
                      <a:r>
                        <a:rPr lang="pl-PL" sz="1600" u="none" strike="noStrike" dirty="0" err="1">
                          <a:effectLst/>
                        </a:rPr>
                        <a:t>September</a:t>
                      </a:r>
                      <a:r>
                        <a:rPr lang="pl-PL" sz="1600" u="none" strike="noStrike" dirty="0">
                          <a:effectLst/>
                        </a:rPr>
                        <a:t> 2023</a:t>
                      </a:r>
                      <a:endParaRPr lang="pl-PL" sz="16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t"/>
                      <a:r>
                        <a:rPr lang="pl-PL" sz="1600" u="none" strike="noStrike" dirty="0" err="1">
                          <a:effectLst/>
                        </a:rPr>
                        <a:t>Japanese</a:t>
                      </a:r>
                      <a:r>
                        <a:rPr lang="pl-PL" sz="1600" u="none" strike="noStrike" dirty="0">
                          <a:effectLst/>
                        </a:rPr>
                        <a:t> Event </a:t>
                      </a:r>
                      <a:endParaRPr lang="pl-PL" sz="1600" b="1" i="0" u="none" strike="noStrike" dirty="0">
                        <a:solidFill>
                          <a:srgbClr val="000000"/>
                        </a:solidFill>
                        <a:effectLst/>
                        <a:latin typeface="Arial" panose="020B0604020202020204" pitchFamily="34" charset="0"/>
                      </a:endParaRPr>
                    </a:p>
                  </a:txBody>
                  <a:tcPr marL="6350" marR="6350" marT="6350" marB="0"/>
                </a:tc>
                <a:tc>
                  <a:txBody>
                    <a:bodyPr/>
                    <a:lstStyle/>
                    <a:p>
                      <a:pPr algn="ctr" fontAlgn="ctr"/>
                      <a:r>
                        <a:rPr lang="en-US" sz="1600" u="none" strike="noStrike" dirty="0">
                          <a:effectLst/>
                        </a:rPr>
                        <a:t>Arcus’ </a:t>
                      </a:r>
                      <a:r>
                        <a:rPr lang="en-US" sz="1600" u="none" strike="noStrike" dirty="0" err="1">
                          <a:effectLst/>
                        </a:rPr>
                        <a:t>programme</a:t>
                      </a:r>
                      <a:r>
                        <a:rPr lang="en-US" sz="1600" u="none" strike="noStrike" dirty="0">
                          <a:effectLst/>
                        </a:rPr>
                        <a:t> on animal-assisted pedagogy and therapy for children and teenagers living in “</a:t>
                      </a:r>
                      <a:r>
                        <a:rPr lang="en-US" sz="1600" u="none" strike="noStrike" dirty="0" err="1">
                          <a:effectLst/>
                        </a:rPr>
                        <a:t>Kannerhaiser</a:t>
                      </a:r>
                      <a:r>
                        <a:rPr lang="en-US" sz="1600" u="none" strike="noStrike" dirty="0">
                          <a:effectLst/>
                        </a:rPr>
                        <a:t>”</a:t>
                      </a:r>
                      <a:endParaRPr lang="en-US" sz="16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t"/>
                      <a:r>
                        <a:rPr lang="en-US" sz="1600" u="none" strike="noStrike" dirty="0">
                          <a:effectLst/>
                        </a:rPr>
                        <a:t>conference on Japanese art and design, combined with sake testing in c</a:t>
                      </a:r>
                      <a:endParaRPr lang="en-US" sz="1600" b="0" i="0" u="none" strike="noStrike" dirty="0">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526225373"/>
                  </a:ext>
                </a:extLst>
              </a:tr>
              <a:tr h="837789">
                <a:tc>
                  <a:txBody>
                    <a:bodyPr/>
                    <a:lstStyle/>
                    <a:p>
                      <a:pPr algn="ctr" fontAlgn="ctr"/>
                      <a:r>
                        <a:rPr lang="pl-PL" sz="1600" u="none" strike="noStrike" dirty="0">
                          <a:effectLst/>
                        </a:rPr>
                        <a:t>24 </a:t>
                      </a:r>
                      <a:r>
                        <a:rPr lang="pl-PL" sz="1600" u="none" strike="noStrike" dirty="0" err="1">
                          <a:effectLst/>
                        </a:rPr>
                        <a:t>September</a:t>
                      </a:r>
                      <a:r>
                        <a:rPr lang="pl-PL" sz="1600" u="none" strike="noStrike" dirty="0">
                          <a:effectLst/>
                        </a:rPr>
                        <a:t> 2023</a:t>
                      </a:r>
                      <a:endParaRPr lang="pl-PL" sz="16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t"/>
                      <a:r>
                        <a:rPr lang="pl-PL" sz="1600" u="none" strike="noStrike">
                          <a:effectLst/>
                        </a:rPr>
                        <a:t>Zesumme Ennerwee </a:t>
                      </a:r>
                      <a:endParaRPr lang="pl-PL" sz="1600" b="1" i="0" u="none" strike="noStrike">
                        <a:solidFill>
                          <a:srgbClr val="000000"/>
                        </a:solidFill>
                        <a:effectLst/>
                        <a:latin typeface="Arial" panose="020B0604020202020204" pitchFamily="34" charset="0"/>
                      </a:endParaRPr>
                    </a:p>
                  </a:txBody>
                  <a:tcPr marL="6350" marR="6350" marT="6350" marB="0"/>
                </a:tc>
                <a:tc>
                  <a:txBody>
                    <a:bodyPr/>
                    <a:lstStyle/>
                    <a:p>
                      <a:pPr algn="ctr" fontAlgn="ctr"/>
                      <a:r>
                        <a:rPr lang="pl-PL" sz="1600" u="none" strike="noStrike" dirty="0">
                          <a:effectLst/>
                        </a:rPr>
                        <a:t>n/a</a:t>
                      </a:r>
                      <a:endParaRPr lang="pl-PL" sz="16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t"/>
                      <a:r>
                        <a:rPr lang="en-US" sz="1600" u="none" strike="noStrike" dirty="0">
                          <a:effectLst/>
                        </a:rPr>
                        <a:t>Rotarians help handicap people during one day (prepare food and accompany them</a:t>
                      </a:r>
                      <a:endParaRPr lang="en-US" sz="1600" b="0" i="0" u="none" strike="noStrike" dirty="0">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3933504869"/>
                  </a:ext>
                </a:extLst>
              </a:tr>
              <a:tr h="877684">
                <a:tc>
                  <a:txBody>
                    <a:bodyPr/>
                    <a:lstStyle/>
                    <a:p>
                      <a:pPr algn="ctr" fontAlgn="ctr"/>
                      <a:r>
                        <a:rPr lang="pl-PL" sz="1600" u="none" strike="noStrike">
                          <a:effectLst/>
                        </a:rPr>
                        <a:t>September / </a:t>
                      </a:r>
                      <a:br>
                        <a:rPr lang="pl-PL" sz="1600" u="none" strike="noStrike">
                          <a:effectLst/>
                        </a:rPr>
                      </a:br>
                      <a:r>
                        <a:rPr lang="pl-PL" sz="1600" u="none" strike="noStrike">
                          <a:effectLst/>
                        </a:rPr>
                        <a:t>October 2023</a:t>
                      </a:r>
                      <a:endParaRPr lang="pl-PL"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t"/>
                      <a:r>
                        <a:rPr lang="pl-PL" sz="1600" u="none" strike="noStrike">
                          <a:effectLst/>
                        </a:rPr>
                        <a:t>Mashrooms picking </a:t>
                      </a:r>
                      <a:endParaRPr lang="pl-PL" sz="1600" b="1" i="0" u="none" strike="noStrike">
                        <a:solidFill>
                          <a:srgbClr val="000000"/>
                        </a:solidFill>
                        <a:effectLst/>
                        <a:latin typeface="Arial" panose="020B0604020202020204" pitchFamily="34" charset="0"/>
                      </a:endParaRPr>
                    </a:p>
                  </a:txBody>
                  <a:tcPr marL="6350" marR="6350" marT="6350" marB="0"/>
                </a:tc>
                <a:tc>
                  <a:txBody>
                    <a:bodyPr/>
                    <a:lstStyle/>
                    <a:p>
                      <a:pPr algn="ctr" fontAlgn="ctr"/>
                      <a:r>
                        <a:rPr lang="pl-PL" sz="1600" u="none" strike="noStrike">
                          <a:effectLst/>
                        </a:rPr>
                        <a:t>Club fundraising </a:t>
                      </a:r>
                      <a:endParaRPr lang="pl-PL"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t"/>
                      <a:r>
                        <a:rPr lang="en-US" sz="1600" u="none" strike="noStrike" dirty="0">
                          <a:effectLst/>
                        </a:rPr>
                        <a:t>Family event </a:t>
                      </a:r>
                      <a:r>
                        <a:rPr lang="en-US" sz="1600" u="none" strike="noStrike" dirty="0" err="1">
                          <a:effectLst/>
                        </a:rPr>
                        <a:t>organised</a:t>
                      </a:r>
                      <a:r>
                        <a:rPr lang="en-US" sz="1600" u="none" strike="noStrike" dirty="0">
                          <a:effectLst/>
                        </a:rPr>
                        <a:t> to integrate the members, promote healthy life style and raise money for the club fundraising.</a:t>
                      </a:r>
                      <a:endParaRPr lang="en-US" sz="1600" b="0" i="0" u="none" strike="noStrike" dirty="0">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2365459087"/>
                  </a:ext>
                </a:extLst>
              </a:tr>
              <a:tr h="877684">
                <a:tc>
                  <a:txBody>
                    <a:bodyPr/>
                    <a:lstStyle/>
                    <a:p>
                      <a:pPr algn="ctr" fontAlgn="ctr"/>
                      <a:r>
                        <a:rPr lang="pl-PL" sz="1600" u="none" strike="noStrike">
                          <a:effectLst/>
                        </a:rPr>
                        <a:t>December 2023 </a:t>
                      </a:r>
                      <a:endParaRPr lang="pl-PL"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t"/>
                      <a:r>
                        <a:rPr lang="pl-PL" sz="1600" u="none" strike="noStrike">
                          <a:effectLst/>
                        </a:rPr>
                        <a:t>Art Event </a:t>
                      </a:r>
                      <a:endParaRPr lang="pl-PL" sz="1600" b="1" i="0" u="none" strike="noStrike">
                        <a:solidFill>
                          <a:srgbClr val="000000"/>
                        </a:solidFill>
                        <a:effectLst/>
                        <a:latin typeface="Arial" panose="020B0604020202020204" pitchFamily="34" charset="0"/>
                      </a:endParaRPr>
                    </a:p>
                  </a:txBody>
                  <a:tcPr marL="6350" marR="6350" marT="6350" marB="0"/>
                </a:tc>
                <a:tc>
                  <a:txBody>
                    <a:bodyPr/>
                    <a:lstStyle/>
                    <a:p>
                      <a:pPr algn="ctr" fontAlgn="ctr"/>
                      <a:r>
                        <a:rPr lang="pl-PL" sz="1600" u="none" strike="noStrike">
                          <a:effectLst/>
                        </a:rPr>
                        <a:t>Club fundraising </a:t>
                      </a:r>
                      <a:endParaRPr lang="pl-PL"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t"/>
                      <a:r>
                        <a:rPr lang="en-US" sz="1600" u="none" strike="noStrike" dirty="0">
                          <a:effectLst/>
                        </a:rPr>
                        <a:t>Family event </a:t>
                      </a:r>
                      <a:r>
                        <a:rPr lang="en-US" sz="1600" u="none" strike="noStrike" dirty="0" err="1">
                          <a:effectLst/>
                        </a:rPr>
                        <a:t>organised</a:t>
                      </a:r>
                      <a:r>
                        <a:rPr lang="en-US" sz="1600" u="none" strike="noStrike" dirty="0">
                          <a:effectLst/>
                        </a:rPr>
                        <a:t> to integrate the members, combine Jorge Bayo art and raise money for the club fundraising.</a:t>
                      </a:r>
                      <a:endParaRPr lang="en-US" sz="1600" b="0" i="0" u="none" strike="noStrike" dirty="0">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2788322619"/>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7"/>
          <p:cNvSpPr txBox="1">
            <a:spLocks noGrp="1"/>
          </p:cNvSpPr>
          <p:nvPr>
            <p:ph type="title"/>
          </p:nvPr>
        </p:nvSpPr>
        <p:spPr>
          <a:xfrm>
            <a:off x="514114" y="365126"/>
            <a:ext cx="11073049" cy="109131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Font typeface="Calibri"/>
              <a:buNone/>
            </a:pPr>
            <a:r>
              <a:rPr lang="pl-PL" dirty="0">
                <a:solidFill>
                  <a:srgbClr val="FF0000"/>
                </a:solidFill>
              </a:rPr>
              <a:t>RCL Hearts Initiatives 2023 / 2024</a:t>
            </a:r>
            <a:endParaRPr dirty="0">
              <a:solidFill>
                <a:srgbClr val="FF0000"/>
              </a:solidFill>
            </a:endParaRPr>
          </a:p>
        </p:txBody>
      </p:sp>
      <p:pic>
        <p:nvPicPr>
          <p:cNvPr id="380" name="Google Shape;380;p47"/>
          <p:cNvPicPr preferRelativeResize="0"/>
          <p:nvPr/>
        </p:nvPicPr>
        <p:blipFill rotWithShape="1">
          <a:blip r:embed="rId3">
            <a:alphaModFix/>
          </a:blip>
          <a:srcRect/>
          <a:stretch/>
        </p:blipFill>
        <p:spPr>
          <a:xfrm>
            <a:off x="6051515" y="298084"/>
            <a:ext cx="5535648" cy="1158360"/>
          </a:xfrm>
          <a:prstGeom prst="rect">
            <a:avLst/>
          </a:prstGeom>
          <a:noFill/>
          <a:ln>
            <a:noFill/>
          </a:ln>
        </p:spPr>
      </p:pic>
      <p:graphicFrame>
        <p:nvGraphicFramePr>
          <p:cNvPr id="2" name="Table 1">
            <a:extLst>
              <a:ext uri="{FF2B5EF4-FFF2-40B4-BE49-F238E27FC236}">
                <a16:creationId xmlns:a16="http://schemas.microsoft.com/office/drawing/2014/main" id="{436581B3-16D0-A36B-2062-8F86D52BB9DB}"/>
              </a:ext>
            </a:extLst>
          </p:cNvPr>
          <p:cNvGraphicFramePr>
            <a:graphicFrameLocks noGrp="1"/>
          </p:cNvGraphicFramePr>
          <p:nvPr>
            <p:extLst>
              <p:ext uri="{D42A27DB-BD31-4B8C-83A1-F6EECF244321}">
                <p14:modId xmlns:p14="http://schemas.microsoft.com/office/powerpoint/2010/main" val="457132518"/>
              </p:ext>
            </p:extLst>
          </p:nvPr>
        </p:nvGraphicFramePr>
        <p:xfrm>
          <a:off x="605789" y="1570037"/>
          <a:ext cx="10981373" cy="4963029"/>
        </p:xfrm>
        <a:graphic>
          <a:graphicData uri="http://schemas.openxmlformats.org/drawingml/2006/table">
            <a:tbl>
              <a:tblPr>
                <a:tableStyleId>{5C22544A-7EE6-4342-B048-85BDC9FD1C3A}</a:tableStyleId>
              </a:tblPr>
              <a:tblGrid>
                <a:gridCol w="1578487">
                  <a:extLst>
                    <a:ext uri="{9D8B030D-6E8A-4147-A177-3AD203B41FA5}">
                      <a16:colId xmlns:a16="http://schemas.microsoft.com/office/drawing/2014/main" val="1299453122"/>
                    </a:ext>
                  </a:extLst>
                </a:gridCol>
                <a:gridCol w="2095578">
                  <a:extLst>
                    <a:ext uri="{9D8B030D-6E8A-4147-A177-3AD203B41FA5}">
                      <a16:colId xmlns:a16="http://schemas.microsoft.com/office/drawing/2014/main" val="958091155"/>
                    </a:ext>
                  </a:extLst>
                </a:gridCol>
                <a:gridCol w="2245262">
                  <a:extLst>
                    <a:ext uri="{9D8B030D-6E8A-4147-A177-3AD203B41FA5}">
                      <a16:colId xmlns:a16="http://schemas.microsoft.com/office/drawing/2014/main" val="3958523887"/>
                    </a:ext>
                  </a:extLst>
                </a:gridCol>
                <a:gridCol w="5062046">
                  <a:extLst>
                    <a:ext uri="{9D8B030D-6E8A-4147-A177-3AD203B41FA5}">
                      <a16:colId xmlns:a16="http://schemas.microsoft.com/office/drawing/2014/main" val="2632259214"/>
                    </a:ext>
                  </a:extLst>
                </a:gridCol>
              </a:tblGrid>
              <a:tr h="526793">
                <a:tc>
                  <a:txBody>
                    <a:bodyPr/>
                    <a:lstStyle/>
                    <a:p>
                      <a:pPr algn="ctr" fontAlgn="ctr"/>
                      <a:r>
                        <a:rPr lang="pl-PL" sz="1200" u="none" strike="noStrike" dirty="0">
                          <a:effectLst/>
                        </a:rPr>
                        <a:t>May</a:t>
                      </a:r>
                      <a:endParaRPr lang="pl-PL" sz="12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t"/>
                      <a:endParaRPr lang="pl-PL" sz="1200" u="none" strike="noStrike" dirty="0">
                        <a:effectLst/>
                      </a:endParaRPr>
                    </a:p>
                    <a:p>
                      <a:pPr algn="ctr" fontAlgn="t"/>
                      <a:r>
                        <a:rPr lang="pl-PL" sz="1200" u="none" strike="noStrike" dirty="0">
                          <a:effectLst/>
                        </a:rPr>
                        <a:t>ING </a:t>
                      </a:r>
                      <a:r>
                        <a:rPr lang="pl-PL" sz="1200" u="none" strike="noStrike" dirty="0" err="1">
                          <a:effectLst/>
                        </a:rPr>
                        <a:t>Marathon</a:t>
                      </a:r>
                      <a:endParaRPr lang="pl-PL" sz="1200" b="1" i="0" u="none" strike="noStrike" dirty="0">
                        <a:solidFill>
                          <a:srgbClr val="000000"/>
                        </a:solidFill>
                        <a:effectLst/>
                        <a:latin typeface="Arial" panose="020B0604020202020204" pitchFamily="34" charset="0"/>
                      </a:endParaRPr>
                    </a:p>
                  </a:txBody>
                  <a:tcPr marL="6350" marR="6350" marT="6350" marB="0"/>
                </a:tc>
                <a:tc>
                  <a:txBody>
                    <a:bodyPr/>
                    <a:lstStyle/>
                    <a:p>
                      <a:pPr algn="ctr" fontAlgn="ctr"/>
                      <a:r>
                        <a:rPr lang="pl-PL" sz="1200" u="none" strike="noStrike">
                          <a:effectLst/>
                        </a:rPr>
                        <a:t>End Polio Now fundraising</a:t>
                      </a:r>
                      <a:endParaRPr lang="pl-PL" sz="12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t"/>
                      <a:r>
                        <a:rPr lang="en-US" sz="1200" u="none" strike="noStrike">
                          <a:effectLst/>
                        </a:rPr>
                        <a:t>Yearly family event organised with other Luxembourg Rotary Clubs. Runners from our club contacted everyone in their address book to ask for sponsorship!</a:t>
                      </a:r>
                      <a:endParaRPr lang="en-US" sz="1200" b="0" i="0" u="none" strike="noStrike">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3035609412"/>
                  </a:ext>
                </a:extLst>
              </a:tr>
              <a:tr h="1983705">
                <a:tc>
                  <a:txBody>
                    <a:bodyPr/>
                    <a:lstStyle/>
                    <a:p>
                      <a:pPr algn="ctr" fontAlgn="ctr"/>
                      <a:r>
                        <a:rPr lang="pl-PL" sz="1200" u="none" strike="noStrike">
                          <a:effectLst/>
                        </a:rPr>
                        <a:t>2023-2024</a:t>
                      </a:r>
                      <a:endParaRPr lang="pl-PL" sz="12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t"/>
                      <a:r>
                        <a:rPr lang="pl-PL" sz="1200" u="none" strike="noStrike" dirty="0">
                          <a:effectLst/>
                        </a:rPr>
                        <a:t>Laptop 4 Schools</a:t>
                      </a:r>
                      <a:endParaRPr lang="pl-PL" sz="1200" b="1" i="0" u="none" strike="noStrike" dirty="0">
                        <a:solidFill>
                          <a:srgbClr val="000000"/>
                        </a:solidFill>
                        <a:effectLst/>
                        <a:latin typeface="Arial" panose="020B0604020202020204" pitchFamily="34" charset="0"/>
                      </a:endParaRPr>
                    </a:p>
                  </a:txBody>
                  <a:tcPr marL="6350" marR="6350" marT="6350" marB="0"/>
                </a:tc>
                <a:tc>
                  <a:txBody>
                    <a:bodyPr/>
                    <a:lstStyle/>
                    <a:p>
                      <a:pPr algn="ctr" fontAlgn="ctr"/>
                      <a:r>
                        <a:rPr lang="en-US" sz="1200" u="none" strike="noStrike" dirty="0">
                          <a:effectLst/>
                        </a:rPr>
                        <a:t>The Goal of this service is to support schools in need of IT equipment, to the benefit of students in difficult financial situations or to facilitate long-distance learning.</a:t>
                      </a:r>
                      <a:endParaRPr lang="en-US" sz="12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t"/>
                      <a:r>
                        <a:rPr lang="en-US" sz="1200" u="none" strike="noStrike" dirty="0">
                          <a:effectLst/>
                        </a:rPr>
                        <a:t>With this Project our Club aims at fulfilling two of the seven Rotary's areas of focus: "Basic education and literacy" and "Supporting the environment".</a:t>
                      </a:r>
                      <a:br>
                        <a:rPr lang="en-US" sz="1200" u="none" strike="noStrike" dirty="0">
                          <a:effectLst/>
                        </a:rPr>
                      </a:br>
                      <a:br>
                        <a:rPr lang="en-US" sz="1200" u="none" strike="noStrike" dirty="0">
                          <a:effectLst/>
                        </a:rPr>
                      </a:br>
                      <a:r>
                        <a:rPr lang="en-US" sz="1200" u="none" strike="noStrike" dirty="0">
                          <a:effectLst/>
                        </a:rPr>
                        <a:t>We help coordinate the donation of decommissioned IT equipment to students in need: very good computers that otherwise would have been disposed can still be used for many years to support student's education.</a:t>
                      </a:r>
                      <a:br>
                        <a:rPr lang="en-US" sz="1200" u="none" strike="noStrike" dirty="0">
                          <a:effectLst/>
                        </a:rPr>
                      </a:br>
                      <a:br>
                        <a:rPr lang="en-US" sz="1200" u="none" strike="noStrike" dirty="0">
                          <a:effectLst/>
                        </a:rPr>
                      </a:br>
                      <a:r>
                        <a:rPr lang="en-US" sz="1200" u="none" strike="noStrike" dirty="0">
                          <a:effectLst/>
                        </a:rPr>
                        <a:t>The decommissioned IT equipment is sourced from donations of </a:t>
                      </a:r>
                      <a:r>
                        <a:rPr lang="en-US" sz="1200" u="none" strike="noStrike" dirty="0" err="1">
                          <a:effectLst/>
                        </a:rPr>
                        <a:t>Luxembourghish</a:t>
                      </a:r>
                      <a:r>
                        <a:rPr lang="en-US" sz="1200" u="none" strike="noStrike" dirty="0">
                          <a:effectLst/>
                        </a:rPr>
                        <a:t> </a:t>
                      </a:r>
                      <a:r>
                        <a:rPr lang="en-US" sz="1200" u="none" strike="noStrike" dirty="0" err="1">
                          <a:effectLst/>
                        </a:rPr>
                        <a:t>organisations</a:t>
                      </a:r>
                      <a:r>
                        <a:rPr lang="en-US" sz="1200" u="none" strike="noStrike" dirty="0">
                          <a:effectLst/>
                        </a:rPr>
                        <a:t> to our Club. We coordinate repairs and formatting of hard drives (if necessary) and shipment to the final beneficiary.</a:t>
                      </a:r>
                      <a:endParaRPr lang="en-US" sz="1200" b="0" i="0" u="none" strike="noStrike" dirty="0">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941009617"/>
                  </a:ext>
                </a:extLst>
              </a:tr>
              <a:tr h="411557">
                <a:tc>
                  <a:txBody>
                    <a:bodyPr/>
                    <a:lstStyle/>
                    <a:p>
                      <a:pPr algn="ctr" fontAlgn="ctr"/>
                      <a:r>
                        <a:rPr lang="pl-PL" sz="1200" u="none" strike="noStrike">
                          <a:effectLst/>
                        </a:rPr>
                        <a:t>June 2024</a:t>
                      </a:r>
                      <a:endParaRPr lang="pl-PL" sz="12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t"/>
                      <a:r>
                        <a:rPr lang="pl-PL" sz="1200" u="none" strike="noStrike">
                          <a:effectLst/>
                        </a:rPr>
                        <a:t>Rotary Hearts 10th birthday</a:t>
                      </a:r>
                      <a:endParaRPr lang="pl-PL" sz="1200" b="1" i="0" u="none" strike="noStrike">
                        <a:solidFill>
                          <a:srgbClr val="000000"/>
                        </a:solidFill>
                        <a:effectLst/>
                        <a:latin typeface="Arial" panose="020B0604020202020204" pitchFamily="34" charset="0"/>
                      </a:endParaRPr>
                    </a:p>
                  </a:txBody>
                  <a:tcPr marL="6350" marR="6350" marT="6350" marB="0"/>
                </a:tc>
                <a:tc>
                  <a:txBody>
                    <a:bodyPr/>
                    <a:lstStyle/>
                    <a:p>
                      <a:pPr algn="ctr" fontAlgn="ctr"/>
                      <a:r>
                        <a:rPr lang="pl-PL" sz="1200" u="none" strike="noStrike" dirty="0">
                          <a:effectLst/>
                        </a:rPr>
                        <a:t>Club </a:t>
                      </a:r>
                      <a:r>
                        <a:rPr lang="pl-PL" sz="1200" u="none" strike="noStrike" dirty="0" err="1">
                          <a:effectLst/>
                        </a:rPr>
                        <a:t>fundraising</a:t>
                      </a:r>
                      <a:r>
                        <a:rPr lang="pl-PL" sz="1200" u="none" strike="noStrike" dirty="0">
                          <a:effectLst/>
                        </a:rPr>
                        <a:t> </a:t>
                      </a:r>
                      <a:endParaRPr lang="pl-PL" sz="12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t"/>
                      <a:r>
                        <a:rPr lang="en-US" sz="1200" u="none" strike="noStrike" dirty="0">
                          <a:effectLst/>
                        </a:rPr>
                        <a:t>To promote Rotary and Rotary Hearts especially to make us more visible</a:t>
                      </a:r>
                      <a:endParaRPr lang="en-US" sz="1200" b="0" i="0" u="none" strike="noStrike" dirty="0">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3726796943"/>
                  </a:ext>
                </a:extLst>
              </a:tr>
              <a:tr h="839576">
                <a:tc>
                  <a:txBody>
                    <a:bodyPr/>
                    <a:lstStyle/>
                    <a:p>
                      <a:pPr algn="ctr" fontAlgn="ctr"/>
                      <a:r>
                        <a:rPr lang="pl-PL" sz="1200" u="none" strike="noStrike">
                          <a:effectLst/>
                        </a:rPr>
                        <a:t>July 2024</a:t>
                      </a:r>
                      <a:endParaRPr lang="pl-PL" sz="12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t"/>
                      <a:endParaRPr lang="pl-PL" sz="1200" u="none" strike="noStrike" dirty="0">
                        <a:effectLst/>
                      </a:endParaRPr>
                    </a:p>
                    <a:p>
                      <a:pPr algn="ctr" fontAlgn="t"/>
                      <a:r>
                        <a:rPr lang="pl-PL" sz="1200" u="none" strike="noStrike" dirty="0">
                          <a:effectLst/>
                        </a:rPr>
                        <a:t>Europe 4 Europe</a:t>
                      </a:r>
                      <a:endParaRPr lang="pl-PL" sz="1200" b="1" i="0" u="none" strike="noStrike" dirty="0">
                        <a:solidFill>
                          <a:srgbClr val="000000"/>
                        </a:solidFill>
                        <a:effectLst/>
                        <a:latin typeface="Arial" panose="020B0604020202020204" pitchFamily="34" charset="0"/>
                      </a:endParaRPr>
                    </a:p>
                  </a:txBody>
                  <a:tcPr marL="6350" marR="6350" marT="6350" marB="0"/>
                </a:tc>
                <a:tc>
                  <a:txBody>
                    <a:bodyPr/>
                    <a:lstStyle/>
                    <a:p>
                      <a:pPr algn="ctr" fontAlgn="ctr"/>
                      <a:r>
                        <a:rPr lang="en-US" sz="1200" u="none" strike="noStrike">
                          <a:effectLst/>
                        </a:rPr>
                        <a:t>Promote youth awareness of the European Union</a:t>
                      </a:r>
                      <a:endParaRPr lang="en-US" sz="12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t"/>
                      <a:r>
                        <a:rPr lang="en-US" sz="1200" u="none" strike="noStrike" dirty="0">
                          <a:effectLst/>
                        </a:rPr>
                        <a:t>Every two years 28 young adults 18-20 years old from 28 EU members states will tour the 6 founding EU member states together to learn more about the EU. In Luxembourg our Club hosts the event. In the past the program included visits to European institutions like EIB, ECJ as well as the IBBL. </a:t>
                      </a:r>
                      <a:endParaRPr lang="en-US" sz="1200" b="0" i="0" u="none" strike="noStrike" dirty="0">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2500520910"/>
                  </a:ext>
                </a:extLst>
              </a:tr>
              <a:tr h="798421">
                <a:tc>
                  <a:txBody>
                    <a:bodyPr/>
                    <a:lstStyle/>
                    <a:p>
                      <a:pPr algn="ctr" fontAlgn="ctr"/>
                      <a:r>
                        <a:rPr lang="pl-PL" sz="1200" u="none" strike="noStrike">
                          <a:effectLst/>
                        </a:rPr>
                        <a:t>date tbd</a:t>
                      </a:r>
                      <a:endParaRPr lang="pl-PL" sz="12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t"/>
                      <a:endParaRPr lang="pl-PL" sz="1200" u="none" strike="noStrike" dirty="0">
                        <a:effectLst/>
                      </a:endParaRPr>
                    </a:p>
                    <a:p>
                      <a:pPr algn="ctr" fontAlgn="t"/>
                      <a:r>
                        <a:rPr lang="pl-PL" sz="1200" u="none" strike="noStrike" dirty="0">
                          <a:effectLst/>
                        </a:rPr>
                        <a:t>Wine </a:t>
                      </a:r>
                      <a:r>
                        <a:rPr lang="pl-PL" sz="1200" u="none" strike="noStrike" dirty="0" err="1">
                          <a:effectLst/>
                        </a:rPr>
                        <a:t>against</a:t>
                      </a:r>
                      <a:r>
                        <a:rPr lang="pl-PL" sz="1200" u="none" strike="noStrike" dirty="0">
                          <a:effectLst/>
                        </a:rPr>
                        <a:t> Polio</a:t>
                      </a:r>
                      <a:endParaRPr lang="pl-PL" sz="1200" b="1" i="0" u="none" strike="noStrike" dirty="0">
                        <a:solidFill>
                          <a:srgbClr val="000000"/>
                        </a:solidFill>
                        <a:effectLst/>
                        <a:latin typeface="Arial" panose="020B0604020202020204" pitchFamily="34" charset="0"/>
                      </a:endParaRPr>
                    </a:p>
                  </a:txBody>
                  <a:tcPr marL="6350" marR="6350" marT="6350" marB="0"/>
                </a:tc>
                <a:tc>
                  <a:txBody>
                    <a:bodyPr/>
                    <a:lstStyle/>
                    <a:p>
                      <a:pPr algn="ctr" fontAlgn="ctr"/>
                      <a:r>
                        <a:rPr lang="pl-PL" sz="1200" u="none" strike="noStrike">
                          <a:effectLst/>
                        </a:rPr>
                        <a:t>End Polio Now fundraising</a:t>
                      </a:r>
                      <a:endParaRPr lang="pl-PL" sz="12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t"/>
                      <a:br>
                        <a:rPr lang="fr-FR" sz="1200" u="none" strike="noStrike" dirty="0">
                          <a:effectLst/>
                        </a:rPr>
                      </a:br>
                      <a:r>
                        <a:rPr lang="pl-PL" sz="1200" u="none" strike="noStrike" dirty="0" err="1">
                          <a:effectLst/>
                        </a:rPr>
                        <a:t>tbd</a:t>
                      </a:r>
                      <a:endParaRPr lang="fr-FR" sz="1200" b="0" i="0" u="none" strike="noStrike" dirty="0">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1299300764"/>
                  </a:ext>
                </a:extLst>
              </a:tr>
              <a:tr h="259281">
                <a:tc>
                  <a:txBody>
                    <a:bodyPr/>
                    <a:lstStyle/>
                    <a:p>
                      <a:pPr algn="ctr" fontAlgn="ctr"/>
                      <a:r>
                        <a:rPr lang="pl-PL" sz="1200" u="none" strike="noStrike">
                          <a:effectLst/>
                        </a:rPr>
                        <a:t>date tbd</a:t>
                      </a:r>
                      <a:endParaRPr lang="pl-PL" sz="12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t"/>
                      <a:r>
                        <a:rPr lang="pl-PL" sz="1200" u="none" strike="noStrike">
                          <a:effectLst/>
                        </a:rPr>
                        <a:t>Micro Finance Support </a:t>
                      </a:r>
                      <a:endParaRPr lang="pl-PL" sz="1200" b="1" i="0" u="none" strike="noStrike">
                        <a:solidFill>
                          <a:srgbClr val="000000"/>
                        </a:solidFill>
                        <a:effectLst/>
                        <a:latin typeface="Arial" panose="020B0604020202020204" pitchFamily="34" charset="0"/>
                      </a:endParaRPr>
                    </a:p>
                  </a:txBody>
                  <a:tcPr marL="6350" marR="6350" marT="6350" marB="0"/>
                </a:tc>
                <a:tc>
                  <a:txBody>
                    <a:bodyPr/>
                    <a:lstStyle/>
                    <a:p>
                      <a:pPr algn="ctr" fontAlgn="ctr"/>
                      <a:endParaRPr lang="pl-PL" sz="12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t"/>
                      <a:r>
                        <a:rPr lang="en-US" sz="1200" u="none" strike="noStrike" dirty="0" err="1">
                          <a:effectLst/>
                        </a:rPr>
                        <a:t>MicroLoans</a:t>
                      </a:r>
                      <a:r>
                        <a:rPr lang="en-US" sz="1200" u="none" strike="noStrike" dirty="0">
                          <a:effectLst/>
                        </a:rPr>
                        <a:t> for women entrepreneur in developing countries</a:t>
                      </a:r>
                      <a:endParaRPr lang="en-US" sz="1200" b="0" i="0" u="none" strike="noStrike" dirty="0">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4241186406"/>
                  </a:ext>
                </a:extLst>
              </a:tr>
            </a:tbl>
          </a:graphicData>
        </a:graphic>
      </p:graphicFrame>
    </p:spTree>
    <p:extLst>
      <p:ext uri="{BB962C8B-B14F-4D97-AF65-F5344CB8AC3E}">
        <p14:creationId xmlns:p14="http://schemas.microsoft.com/office/powerpoint/2010/main" val="1625198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9"/>
          <p:cNvSpPr txBox="1">
            <a:spLocks noGrp="1"/>
          </p:cNvSpPr>
          <p:nvPr>
            <p:ph type="title"/>
          </p:nvPr>
        </p:nvSpPr>
        <p:spPr>
          <a:xfrm>
            <a:off x="381000" y="1"/>
            <a:ext cx="11506200" cy="1539900"/>
          </a:xfrm>
          <a:prstGeom prst="rect">
            <a:avLst/>
          </a:prstGeom>
          <a:noFill/>
          <a:ln>
            <a:noFill/>
          </a:ln>
        </p:spPr>
        <p:txBody>
          <a:bodyPr spcFirstLastPara="1" wrap="square" lIns="91425" tIns="0" rIns="91425" bIns="91425" anchor="b" anchorCtr="0">
            <a:normAutofit/>
          </a:bodyPr>
          <a:lstStyle/>
          <a:p>
            <a:pPr marL="0" lvl="0" indent="0" algn="l" rtl="0">
              <a:lnSpc>
                <a:spcPct val="90000"/>
              </a:lnSpc>
              <a:spcBef>
                <a:spcPts val="0"/>
              </a:spcBef>
              <a:spcAft>
                <a:spcPts val="0"/>
              </a:spcAft>
              <a:buClr>
                <a:schemeClr val="lt1"/>
              </a:buClr>
              <a:buSzPts val="4400"/>
              <a:buFont typeface="Arial"/>
              <a:buNone/>
            </a:pPr>
            <a:r>
              <a:rPr lang="de-LU"/>
              <a:t>Calendar reminder</a:t>
            </a:r>
            <a:endParaRPr/>
          </a:p>
        </p:txBody>
      </p:sp>
      <p:sp>
        <p:nvSpPr>
          <p:cNvPr id="393" name="Google Shape;393;p49"/>
          <p:cNvSpPr txBox="1">
            <a:spLocks noGrp="1"/>
          </p:cNvSpPr>
          <p:nvPr>
            <p:ph type="body" idx="1"/>
          </p:nvPr>
        </p:nvSpPr>
        <p:spPr>
          <a:xfrm>
            <a:off x="212774" y="1754192"/>
            <a:ext cx="11506200" cy="4035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400"/>
              <a:buNone/>
            </a:pPr>
            <a:r>
              <a:rPr lang="de-LU" b="1" i="1" dirty="0">
                <a:solidFill>
                  <a:srgbClr val="C00000"/>
                </a:solidFill>
              </a:rPr>
              <a:t>      Next </a:t>
            </a:r>
            <a:r>
              <a:rPr lang="de-LU" b="1" i="1" dirty="0" err="1">
                <a:solidFill>
                  <a:srgbClr val="C00000"/>
                </a:solidFill>
              </a:rPr>
              <a:t>meetings</a:t>
            </a:r>
            <a:r>
              <a:rPr lang="de-LU" i="1" dirty="0">
                <a:solidFill>
                  <a:srgbClr val="C00000"/>
                </a:solidFill>
              </a:rPr>
              <a:t>: </a:t>
            </a:r>
            <a:endParaRPr sz="2400" i="1" dirty="0">
              <a:solidFill>
                <a:srgbClr val="C00000"/>
              </a:solidFill>
            </a:endParaRPr>
          </a:p>
          <a:p>
            <a:pPr marL="120650" lvl="0" indent="0" algn="l" rtl="0">
              <a:lnSpc>
                <a:spcPct val="90000"/>
              </a:lnSpc>
              <a:spcBef>
                <a:spcPts val="1000"/>
              </a:spcBef>
              <a:spcAft>
                <a:spcPts val="0"/>
              </a:spcAft>
              <a:buClr>
                <a:schemeClr val="dk1"/>
              </a:buClr>
              <a:buSzPts val="1700"/>
              <a:buNone/>
            </a:pPr>
            <a:endParaRPr sz="1500" i="1" u="sng" dirty="0">
              <a:solidFill>
                <a:srgbClr val="C00000"/>
              </a:solidFill>
            </a:endParaRPr>
          </a:p>
          <a:p>
            <a:pPr marL="457200" lvl="0" indent="-323850" algn="l" rtl="0">
              <a:lnSpc>
                <a:spcPct val="90000"/>
              </a:lnSpc>
              <a:spcBef>
                <a:spcPts val="1000"/>
              </a:spcBef>
              <a:spcAft>
                <a:spcPts val="0"/>
              </a:spcAft>
              <a:buClr>
                <a:schemeClr val="dk1"/>
              </a:buClr>
              <a:buSzPts val="1500"/>
              <a:buChar char="•"/>
            </a:pPr>
            <a:r>
              <a:rPr lang="pl-PL" dirty="0">
                <a:solidFill>
                  <a:schemeClr val="accent1"/>
                </a:solidFill>
                <a:latin typeface="Arial"/>
                <a:ea typeface="Arial"/>
                <a:cs typeface="Arial"/>
                <a:sym typeface="Arial"/>
              </a:rPr>
              <a:t>6</a:t>
            </a:r>
            <a:r>
              <a:rPr lang="de-LU" dirty="0">
                <a:solidFill>
                  <a:schemeClr val="accent1"/>
                </a:solidFill>
                <a:latin typeface="Arial"/>
                <a:ea typeface="Arial"/>
                <a:cs typeface="Arial"/>
                <a:sym typeface="Arial"/>
              </a:rPr>
              <a:t> September  </a:t>
            </a:r>
            <a:r>
              <a:rPr lang="pl-PL" dirty="0">
                <a:solidFill>
                  <a:schemeClr val="accent1"/>
                </a:solidFill>
                <a:latin typeface="Arial"/>
                <a:ea typeface="Arial"/>
                <a:cs typeface="Arial"/>
                <a:sym typeface="Arial"/>
              </a:rPr>
              <a:t>	</a:t>
            </a:r>
            <a:r>
              <a:rPr lang="pl-PL" dirty="0" err="1">
                <a:solidFill>
                  <a:schemeClr val="dk1"/>
                </a:solidFill>
                <a:latin typeface="Arial"/>
                <a:ea typeface="Arial"/>
                <a:cs typeface="Arial"/>
                <a:sym typeface="Arial"/>
              </a:rPr>
              <a:t>Japanese</a:t>
            </a:r>
            <a:r>
              <a:rPr lang="pl-PL" dirty="0">
                <a:solidFill>
                  <a:schemeClr val="dk1"/>
                </a:solidFill>
                <a:latin typeface="Arial"/>
                <a:ea typeface="Arial"/>
                <a:cs typeface="Arial"/>
                <a:sym typeface="Arial"/>
              </a:rPr>
              <a:t> Event</a:t>
            </a:r>
          </a:p>
          <a:p>
            <a:pPr marL="457200" lvl="0" indent="-323850" algn="l" rtl="0">
              <a:lnSpc>
                <a:spcPct val="90000"/>
              </a:lnSpc>
              <a:spcBef>
                <a:spcPts val="1000"/>
              </a:spcBef>
              <a:spcAft>
                <a:spcPts val="0"/>
              </a:spcAft>
              <a:buClr>
                <a:schemeClr val="dk1"/>
              </a:buClr>
              <a:buSzPts val="1500"/>
              <a:buChar char="•"/>
            </a:pPr>
            <a:r>
              <a:rPr lang="pl-PL" dirty="0">
                <a:solidFill>
                  <a:schemeClr val="accent1"/>
                </a:solidFill>
                <a:latin typeface="Arial"/>
                <a:ea typeface="Arial"/>
                <a:cs typeface="Arial"/>
                <a:sym typeface="Arial"/>
              </a:rPr>
              <a:t>24</a:t>
            </a:r>
            <a:r>
              <a:rPr lang="de-LU" dirty="0">
                <a:solidFill>
                  <a:schemeClr val="accent1"/>
                </a:solidFill>
                <a:latin typeface="Arial"/>
                <a:ea typeface="Arial"/>
                <a:cs typeface="Arial"/>
                <a:sym typeface="Arial"/>
              </a:rPr>
              <a:t> September  </a:t>
            </a:r>
            <a:r>
              <a:rPr lang="pl-PL" dirty="0">
                <a:solidFill>
                  <a:schemeClr val="accent1"/>
                </a:solidFill>
                <a:latin typeface="Arial"/>
                <a:ea typeface="Arial"/>
                <a:cs typeface="Arial"/>
                <a:sym typeface="Arial"/>
              </a:rPr>
              <a:t>	</a:t>
            </a:r>
            <a:r>
              <a:rPr lang="pl-PL" dirty="0" err="1">
                <a:solidFill>
                  <a:schemeClr val="dk1"/>
                </a:solidFill>
                <a:latin typeface="Arial"/>
                <a:ea typeface="Arial"/>
                <a:cs typeface="Arial"/>
                <a:sym typeface="Arial"/>
              </a:rPr>
              <a:t>Zesummen</a:t>
            </a:r>
            <a:r>
              <a:rPr lang="pl-PL" dirty="0">
                <a:solidFill>
                  <a:schemeClr val="dk1"/>
                </a:solidFill>
                <a:latin typeface="Arial"/>
                <a:ea typeface="Arial"/>
                <a:cs typeface="Arial"/>
                <a:sym typeface="Arial"/>
              </a:rPr>
              <a:t> </a:t>
            </a:r>
            <a:r>
              <a:rPr lang="pl-PL" dirty="0" err="1">
                <a:solidFill>
                  <a:schemeClr val="dk1"/>
                </a:solidFill>
                <a:latin typeface="Arial"/>
                <a:ea typeface="Arial"/>
                <a:cs typeface="Arial"/>
                <a:sym typeface="Arial"/>
              </a:rPr>
              <a:t>Ennerwee</a:t>
            </a:r>
            <a:endParaRPr lang="pl-PL" dirty="0">
              <a:solidFill>
                <a:schemeClr val="dk1"/>
              </a:solidFill>
              <a:latin typeface="Arial"/>
              <a:ea typeface="Arial"/>
              <a:cs typeface="Arial"/>
              <a:sym typeface="Arial"/>
            </a:endParaRPr>
          </a:p>
          <a:p>
            <a:pPr marL="457200" lvl="0" indent="-323850" algn="l" rtl="0">
              <a:lnSpc>
                <a:spcPct val="90000"/>
              </a:lnSpc>
              <a:spcBef>
                <a:spcPts val="1000"/>
              </a:spcBef>
              <a:spcAft>
                <a:spcPts val="0"/>
              </a:spcAft>
              <a:buClr>
                <a:schemeClr val="dk1"/>
              </a:buClr>
              <a:buSzPts val="1500"/>
              <a:buChar char="•"/>
            </a:pPr>
            <a:r>
              <a:rPr lang="de-LU" dirty="0">
                <a:solidFill>
                  <a:schemeClr val="accent1"/>
                </a:solidFill>
                <a:latin typeface="Arial"/>
                <a:ea typeface="Arial"/>
                <a:cs typeface="Arial"/>
                <a:sym typeface="Arial"/>
              </a:rPr>
              <a:t>2</a:t>
            </a:r>
            <a:r>
              <a:rPr lang="pl-PL" dirty="0">
                <a:solidFill>
                  <a:schemeClr val="accent1"/>
                </a:solidFill>
                <a:latin typeface="Arial"/>
                <a:ea typeface="Arial"/>
                <a:cs typeface="Arial"/>
                <a:sym typeface="Arial"/>
              </a:rPr>
              <a:t>7</a:t>
            </a:r>
            <a:r>
              <a:rPr lang="de-LU" dirty="0">
                <a:solidFill>
                  <a:schemeClr val="accent1"/>
                </a:solidFill>
                <a:latin typeface="Arial"/>
                <a:ea typeface="Arial"/>
                <a:cs typeface="Arial"/>
                <a:sym typeface="Arial"/>
              </a:rPr>
              <a:t> September</a:t>
            </a:r>
            <a:r>
              <a:rPr lang="de-LU" dirty="0">
                <a:solidFill>
                  <a:schemeClr val="dk1"/>
                </a:solidFill>
                <a:latin typeface="Arial"/>
                <a:ea typeface="Arial"/>
                <a:cs typeface="Arial"/>
                <a:sym typeface="Arial"/>
              </a:rPr>
              <a:t> </a:t>
            </a:r>
            <a:r>
              <a:rPr lang="pl-PL" dirty="0">
                <a:solidFill>
                  <a:schemeClr val="dk1"/>
                </a:solidFill>
                <a:latin typeface="Arial"/>
                <a:ea typeface="Arial"/>
                <a:cs typeface="Arial"/>
                <a:sym typeface="Arial"/>
              </a:rPr>
              <a:t>	</a:t>
            </a:r>
            <a:r>
              <a:rPr lang="de-LU" dirty="0" err="1">
                <a:solidFill>
                  <a:schemeClr val="dk1"/>
                </a:solidFill>
                <a:latin typeface="Arial"/>
                <a:ea typeface="Arial"/>
                <a:cs typeface="Arial"/>
                <a:sym typeface="Arial"/>
              </a:rPr>
              <a:t>Statutory</a:t>
            </a:r>
            <a:r>
              <a:rPr lang="de-LU" dirty="0">
                <a:solidFill>
                  <a:schemeClr val="dk1"/>
                </a:solidFill>
                <a:latin typeface="Arial"/>
                <a:ea typeface="Arial"/>
                <a:cs typeface="Arial"/>
                <a:sym typeface="Arial"/>
              </a:rPr>
              <a:t> Meeting RCL Hearts </a:t>
            </a:r>
            <a:endParaRPr dirty="0">
              <a:solidFill>
                <a:schemeClr val="dk1"/>
              </a:solidFill>
              <a:latin typeface="Arial"/>
              <a:ea typeface="Arial"/>
              <a:cs typeface="Arial"/>
              <a:sym typeface="Arial"/>
            </a:endParaRPr>
          </a:p>
          <a:p>
            <a:pPr marL="0" lvl="0" indent="0" algn="l" rtl="0">
              <a:lnSpc>
                <a:spcPct val="90000"/>
              </a:lnSpc>
              <a:spcBef>
                <a:spcPts val="1000"/>
              </a:spcBef>
              <a:spcAft>
                <a:spcPts val="0"/>
              </a:spcAft>
              <a:buSzPts val="2400"/>
              <a:buNone/>
            </a:pPr>
            <a:endParaRPr sz="1500" dirty="0">
              <a:solidFill>
                <a:schemeClr val="dk1"/>
              </a:solidFill>
            </a:endParaRPr>
          </a:p>
        </p:txBody>
      </p:sp>
      <p:pic>
        <p:nvPicPr>
          <p:cNvPr id="394" name="Google Shape;394;p49"/>
          <p:cNvPicPr preferRelativeResize="0"/>
          <p:nvPr/>
        </p:nvPicPr>
        <p:blipFill rotWithShape="1">
          <a:blip r:embed="rId3">
            <a:alphaModFix/>
          </a:blip>
          <a:srcRect/>
          <a:stretch/>
        </p:blipFill>
        <p:spPr>
          <a:xfrm>
            <a:off x="6848272" y="553178"/>
            <a:ext cx="3747076" cy="829474"/>
          </a:xfrm>
          <a:prstGeom prst="rect">
            <a:avLst/>
          </a:prstGeom>
          <a:noFill/>
          <a:ln>
            <a:noFill/>
          </a:ln>
        </p:spPr>
      </p:pic>
    </p:spTree>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464</Words>
  <Application>Microsoft Office PowerPoint</Application>
  <PresentationFormat>Widescreen</PresentationFormat>
  <Paragraphs>66</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Calibri</vt:lpstr>
      <vt:lpstr>Arial</vt:lpstr>
      <vt:lpstr>Office</vt:lpstr>
      <vt:lpstr>PowerPoint Presentation</vt:lpstr>
      <vt:lpstr>PowerPoint Presentation</vt:lpstr>
      <vt:lpstr>PowerPoint Presentation</vt:lpstr>
      <vt:lpstr>RCL Hearts Initiatives 2023 / 2024</vt:lpstr>
      <vt:lpstr>RCL Hearts Initiatives 2023 / 2024</vt:lpstr>
      <vt:lpstr>Calendar reminder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NSA</dc:creator>
  <cp:lastModifiedBy>Monika Wardega</cp:lastModifiedBy>
  <cp:revision>4</cp:revision>
  <dcterms:created xsi:type="dcterms:W3CDTF">2019-05-21T06:59:27Z</dcterms:created>
  <dcterms:modified xsi:type="dcterms:W3CDTF">2023-07-14T20:19:54Z</dcterms:modified>
</cp:coreProperties>
</file>